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87" r:id="rId3"/>
  </p:sldMasterIdLst>
  <p:notesMasterIdLst>
    <p:notesMasterId r:id="rId16"/>
  </p:notesMasterIdLst>
  <p:sldIdLst>
    <p:sldId id="718" r:id="rId4"/>
    <p:sldId id="719" r:id="rId5"/>
    <p:sldId id="720" r:id="rId6"/>
    <p:sldId id="721" r:id="rId7"/>
    <p:sldId id="722" r:id="rId8"/>
    <p:sldId id="723" r:id="rId9"/>
    <p:sldId id="724" r:id="rId10"/>
    <p:sldId id="725" r:id="rId11"/>
    <p:sldId id="726" r:id="rId12"/>
    <p:sldId id="727" r:id="rId13"/>
    <p:sldId id="728" r:id="rId14"/>
    <p:sldId id="72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ff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6699"/>
    <a:srgbClr val="5A4573"/>
    <a:srgbClr val="9900FF"/>
    <a:srgbClr val="7F6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149" autoAdjust="0"/>
    <p:restoredTop sz="78221" autoAdjust="0"/>
  </p:normalViewPr>
  <p:slideViewPr>
    <p:cSldViewPr>
      <p:cViewPr varScale="1">
        <p:scale>
          <a:sx n="51" d="100"/>
          <a:sy n="51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0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941EF-28AC-4B2B-AD20-64D1DAC195DF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105C5-926E-4C00-9691-5A6A4B316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784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/>
              <a:t>Peggy</a:t>
            </a:r>
          </a:p>
          <a:p>
            <a:pPr>
              <a:spcBef>
                <a:spcPct val="0"/>
              </a:spcBef>
            </a:pPr>
            <a:r>
              <a:rPr lang="en-US" altLang="en-US" smtClean="0"/>
              <a:t>75 min</a:t>
            </a:r>
          </a:p>
          <a:p>
            <a:pPr>
              <a:spcBef>
                <a:spcPct val="0"/>
              </a:spcBef>
            </a:pPr>
            <a:r>
              <a:rPr lang="en-US" altLang="en-US" smtClean="0"/>
              <a:t>9:45 – 11:00 a.m.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EE2EC9-ACD0-4D60-A910-65549A981998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/>
              <a:t>Make sure there is a chart in the room that lists the HPL three key findings….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3BBFA8-EF2C-4125-A757-85FD0FC7935E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A5FF-6C84-4757-9722-F4183FF8D713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E3BF3-7F7D-4ECB-99C0-56ADAD0D0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1EA8-B98D-4823-B14A-4867ECDF0F63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30FF0-1CB4-465E-97C7-4480E7CA7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90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28800"/>
            <a:ext cx="2057400" cy="42973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6019800" cy="4297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389BC-A6C3-42E8-BC51-AB52C0A38ECE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8428A-1155-479B-9F5B-4F962DEFB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94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itle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Title_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NNL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Proudly_Operated_by_Battelle_Onyx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9900" y="1831975"/>
            <a:ext cx="8212138" cy="906463"/>
          </a:xfrm>
        </p:spPr>
        <p:txBody>
          <a:bodyPr lIns="91440" tIns="45720" rIns="91440" bIns="45720"/>
          <a:lstStyle>
            <a:lvl1pPr>
              <a:defRPr sz="4000">
                <a:solidFill>
                  <a:srgbClr val="C97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2973388"/>
            <a:ext cx="8208962" cy="2279650"/>
          </a:xfrm>
        </p:spPr>
        <p:txBody>
          <a:bodyPr lIns="91440" tIns="45720" rIns="91440" bIns="4572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ED8FA-D050-4A15-8E42-EA2A24B0A7C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88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7AF3C-AED8-41BE-813A-7309E475B11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96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6326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6326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87178-6563-4367-BDAC-0369962A059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09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20A56-AA07-4DEF-A9F8-0F51CC81F8C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805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497514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2434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FFC89-D4B8-470B-91C7-FB3E858804B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8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49324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30541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5997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13B3B-6D27-4B1D-8BEF-FAB387A7628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47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9228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9209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74658-A8B3-4129-9EC8-F0AC046AB58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1161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5B4DB-057F-40C7-BB8E-507B0985666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07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408B8-EAD8-49FD-BE9F-88EB7EAAE87D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8F80A-2BC4-4C26-964E-53310B400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92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946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946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7C8BC-5A78-4910-80EE-20D2534D530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555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4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088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46DBE-5C11-46A3-8C9F-972416C189C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6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41B07-F5B5-4AB6-9D74-57529EBBB07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822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16AB3-A4C2-4C0A-BA33-0491CA6F3E9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80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3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7083"/>
            <a:ext cx="4040188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67083"/>
            <a:ext cx="4041775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86F34-3DC5-45D5-92C9-75297CE9233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4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SzPct val="60000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EA92F-D0B4-4A64-B2F4-4BF2EF80836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69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21B40-59A5-4299-8CC9-E4223C13C01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512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3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0135"/>
            <a:ext cx="4040188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0135"/>
            <a:ext cx="4041775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6F9D3-75FB-4698-B974-90EA62E1A2B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5194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52473-7D14-4451-8DCE-820FE291CB5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43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40CFD3B-25F3-44EB-A583-CBDFE23EF08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61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048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F56F7-B4D5-4E19-BE74-7542DA5ECF50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9AB1-472E-4B2B-AEAC-D7C173F65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536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84440" y="1599559"/>
            <a:ext cx="4041648" cy="4078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7906" y="1598278"/>
            <a:ext cx="4041648" cy="4078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6C0132F-ABB4-415D-89E8-77CCC7B5576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042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9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69072" y="2306490"/>
            <a:ext cx="4033772" cy="32657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0222" y="2305209"/>
            <a:ext cx="4041648" cy="32657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713F12-31AC-4CED-8365-FBD0A283CF46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8833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8ABDB2D-A8EF-406F-B266-3B25176C043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332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61389" y="1607244"/>
            <a:ext cx="4041648" cy="3575050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2"/>
          </p:nvPr>
        </p:nvSpPr>
        <p:spPr>
          <a:xfrm>
            <a:off x="4640223" y="1607244"/>
            <a:ext cx="4041648" cy="3575050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B75111D-FD65-403C-8CA1-CB7BB38E677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72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9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61389" y="2321856"/>
            <a:ext cx="4041648" cy="3348961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0223" y="2321856"/>
            <a:ext cx="4041648" cy="3348961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C6780F6-7D31-48E3-825B-23BB80CC08C8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537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369228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9209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9719F-16AB-4D44-9613-41F5E957400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8696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itle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Title_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NNL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Proudly_Operated_by_Battelle_Onyx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9900" y="1831975"/>
            <a:ext cx="8212138" cy="906463"/>
          </a:xfrm>
        </p:spPr>
        <p:txBody>
          <a:bodyPr lIns="91440" tIns="45720" rIns="91440" bIns="45720"/>
          <a:lstStyle>
            <a:lvl1pPr>
              <a:defRPr sz="4000">
                <a:solidFill>
                  <a:srgbClr val="C97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2973388"/>
            <a:ext cx="8208962" cy="2279650"/>
          </a:xfrm>
        </p:spPr>
        <p:txBody>
          <a:bodyPr lIns="91440" tIns="45720" rIns="91440" bIns="4572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4E6E6-351E-4CF1-AA1C-E1BE5C99EA7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26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FF959-6D21-447E-9863-67404D8E330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220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6326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6326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4A6E0-3859-40AC-B1B1-3D25C5DC8B1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963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20B4A-8E5D-4C0D-964E-555E58BFA9C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61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93837"/>
            <a:ext cx="4038600" cy="353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93837"/>
            <a:ext cx="4038600" cy="353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3AA7F-478F-4951-A081-9EED3CB76DEA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DD57-4137-4FF3-9DCD-F64835269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85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497514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2434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3A752-3DE8-4864-AFFD-43983EF385A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598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49324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30541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5997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32614-4F73-432B-8E87-6F030739508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902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9228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9209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0F149-23C5-4773-AEEE-9749CE25023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442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CC1E2-E217-42E6-8A9D-6A9AC2B3DB5A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5635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946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946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3B1C8-D586-4CDA-B7D7-C74B939207E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8322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4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088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C521D-AD6D-4195-807D-C2CE47B14D2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20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FA2C0-9783-447B-8168-914CBA7714BF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089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2DF0A-248F-426A-A54D-4A8D6A09F6A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939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3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7083"/>
            <a:ext cx="4040188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67083"/>
            <a:ext cx="4041775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51FEE-C00B-4DE4-8C5B-99219817208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34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SzPct val="60000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35C96-F8BB-4FA3-AE6B-3D0A754E396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446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EB110-638D-4BD7-8344-041B0384C432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2F458-E7F2-40C2-87C9-10A1667A3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956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756BB-DD53-414C-A08C-595B5A9254C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4948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3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0135"/>
            <a:ext cx="4040188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0135"/>
            <a:ext cx="4041775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2175-6413-4280-94F4-E1353BDC789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717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14D49-F2BF-4159-9BA0-095A55C6A17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705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36330AC-0450-4AAA-A7EE-D9CFB11A63D1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623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84440" y="1599559"/>
            <a:ext cx="4041648" cy="4078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7906" y="1598278"/>
            <a:ext cx="4041648" cy="4078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C6A30DE-1385-4BC0-A1A0-03BEA86E729D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080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9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69072" y="2306490"/>
            <a:ext cx="4033772" cy="32657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0222" y="2305209"/>
            <a:ext cx="4041648" cy="32657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1EC151E-28CA-44CB-87E3-38FC44732DC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8402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680EF3-4409-4BE6-B8B2-E0AC98B18EA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5452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61389" y="1607244"/>
            <a:ext cx="4041648" cy="3575050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2"/>
          </p:nvPr>
        </p:nvSpPr>
        <p:spPr>
          <a:xfrm>
            <a:off x="4640223" y="1607244"/>
            <a:ext cx="4041648" cy="3575050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EB44008-B78F-4EC5-86A2-68484E21A9CE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986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solidFill>
                <a:prstClr val="black"/>
              </a:solidFill>
              <a:latin typeface="Arial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9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61389" y="2321856"/>
            <a:ext cx="4041648" cy="3348961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0223" y="2321856"/>
            <a:ext cx="4041648" cy="3348961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D9C8B36-4EDE-494C-9DD9-4B4AA43C880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564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369228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9209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00FE2-70B1-45E5-8D33-FCCDED1C504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8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C26DC-BD49-47DD-8638-47336E486169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311A5-5C1C-4845-849E-4232058F1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46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CDC09-657B-40B4-8E87-AB28C483EDA2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A1508-1AB0-4242-84E5-D3FF20B12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5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434B-61B4-48D1-8423-3E8222E0412C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559AC-2D0D-4BA8-BBBD-398B44625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2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799"/>
            <a:ext cx="5486400" cy="28987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5066A-DBD0-461B-9C68-D8FCAB26C8DB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F030F-46D8-460A-BE64-5072E45F32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38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524000"/>
            <a:ext cx="8153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6A8C84-29F1-4FB3-B224-2E571129B139}" type="datetimeFigureOut">
              <a:rPr lang="en-US"/>
              <a:pPr>
                <a:defRPr/>
              </a:pPr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00728D-10C0-4030-950E-9B29AC277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386" name="Picture 2" descr="C:\Users\Rick\AppData\Local\Microsoft\Windows\Temporary Internet Files\Content.IE5\ZR3SBUEJ\STEM_website_logo_2013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0200"/>
            <a:ext cx="9144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4663" y="460375"/>
            <a:ext cx="820420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2125" y="1676400"/>
            <a:ext cx="8186738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73038" y="6453188"/>
            <a:ext cx="509587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Arial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0657B747-3DFE-4910-91DB-4B4473E3A7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53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+mj-lt"/>
          <a:ea typeface="ＭＳ Ｐゴシック" pitchFamily="-109" charset="-128"/>
          <a:cs typeface="ＭＳ Ｐゴシック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Clr>
          <a:schemeClr val="folHlink"/>
        </a:buClr>
        <a:buBlip>
          <a:blip r:embed="rId26"/>
        </a:buBlip>
        <a:defRPr sz="24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1pPr>
      <a:lvl2pPr marL="742950" indent="-28575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Clr>
          <a:schemeClr val="tx2"/>
        </a:buClr>
        <a:buSzPct val="80000"/>
        <a:buBlip>
          <a:blip r:embed="rId27"/>
        </a:buBlip>
        <a:defRPr sz="2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2pPr>
      <a:lvl3pPr marL="1143000" indent="-22860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Clr>
          <a:srgbClr val="737373"/>
        </a:buClr>
        <a:buSzPct val="60000"/>
        <a:buBlip>
          <a:blip r:embed="rId28"/>
        </a:buBlip>
        <a:defRPr sz="20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3pPr>
      <a:lvl4pPr marL="1600200" indent="-22860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Blip>
          <a:blip r:embed="rId29"/>
        </a:buBlip>
        <a:defRPr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26"/>
        </a:buBlip>
        <a:defRPr sz="16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4663" y="460375"/>
            <a:ext cx="820420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2125" y="1676400"/>
            <a:ext cx="8186738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73038" y="6453188"/>
            <a:ext cx="509587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Arial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fld id="{493F6C29-8CCB-4E8D-800C-463AFA79CF1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36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+mj-lt"/>
          <a:ea typeface="ＭＳ Ｐゴシック" pitchFamily="-109" charset="-128"/>
          <a:cs typeface="ＭＳ Ｐゴシック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Clr>
          <a:schemeClr val="folHlink"/>
        </a:buClr>
        <a:buBlip>
          <a:blip r:embed="rId26"/>
        </a:buBlip>
        <a:defRPr sz="24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1pPr>
      <a:lvl2pPr marL="742950" indent="-28575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Clr>
          <a:schemeClr val="tx2"/>
        </a:buClr>
        <a:buSzPct val="80000"/>
        <a:buBlip>
          <a:blip r:embed="rId27"/>
        </a:buBlip>
        <a:defRPr sz="22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2pPr>
      <a:lvl3pPr marL="1143000" indent="-22860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Clr>
          <a:srgbClr val="737373"/>
        </a:buClr>
        <a:buSzPct val="60000"/>
        <a:buBlip>
          <a:blip r:embed="rId28"/>
        </a:buBlip>
        <a:defRPr sz="20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3pPr>
      <a:lvl4pPr marL="1600200" indent="-228600" algn="l" rtl="0" eaLnBrk="0" fontAlgn="base" hangingPunct="0">
        <a:lnSpc>
          <a:spcPct val="85000"/>
        </a:lnSpc>
        <a:spcBef>
          <a:spcPct val="30000"/>
        </a:spcBef>
        <a:spcAft>
          <a:spcPct val="0"/>
        </a:spcAft>
        <a:buBlip>
          <a:blip r:embed="rId29"/>
        </a:buBlip>
        <a:defRPr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26"/>
        </a:buBlip>
        <a:defRPr sz="1600">
          <a:solidFill>
            <a:schemeClr val="tx1"/>
          </a:solidFill>
          <a:latin typeface="+mn-lt"/>
          <a:ea typeface="ＭＳ Ｐゴシック" pitchFamily="-109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MYSTERY POWDERS</a:t>
            </a:r>
          </a:p>
        </p:txBody>
      </p:sp>
      <p:pic>
        <p:nvPicPr>
          <p:cNvPr id="2051" name="Content Placeholder 4" descr="MYSTERY POWDER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1676400"/>
            <a:ext cx="2138363" cy="3224213"/>
          </a:xfrm>
        </p:spPr>
      </p:pic>
      <p:sp>
        <p:nvSpPr>
          <p:cNvPr id="205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8ABBC795-10DE-438F-8163-F41F66AFA36D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31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For My Assessment Pleasure…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42900" lvl="1" indent="-342900" fontAlgn="auto">
              <a:spcAft>
                <a:spcPts val="0"/>
              </a:spcAft>
              <a:buClr>
                <a:srgbClr val="006699"/>
              </a:buClr>
              <a:buFont typeface="Arial" panose="020B0604020202020204" pitchFamily="34" charset="0"/>
              <a:buNone/>
              <a:defRPr/>
            </a:pPr>
            <a:r>
              <a:rPr lang="en-US" dirty="0" smtClean="0"/>
              <a:t>Save a page in notebook for Answers Sheet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Turn in:</a:t>
            </a:r>
            <a:endParaRPr lang="en-US" sz="2800" dirty="0" smtClean="0"/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Your STEM notebook – open to Mystery Powders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Answers to the reading on PSA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3B4612C6-CD87-4F7C-A975-33A09792D2F1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5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3B1421A6-EC2E-4A74-8E8F-7A1D912ECE50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4495800" y="990600"/>
            <a:ext cx="43434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altLang="en-US" sz="2400" dirty="0"/>
              <a:t> Think up a practical use for this mystery powder in a real-world situation</a:t>
            </a:r>
          </a:p>
          <a:p>
            <a:pPr>
              <a:buFont typeface="Arial" charset="0"/>
              <a:buChar char="•"/>
            </a:pPr>
            <a:endParaRPr lang="en-US" altLang="en-US" sz="2400" dirty="0"/>
          </a:p>
          <a:p>
            <a:pPr>
              <a:buFont typeface="Arial" charset="0"/>
              <a:buChar char="•"/>
            </a:pPr>
            <a:r>
              <a:rPr lang="en-US" altLang="en-US" sz="2400" dirty="0"/>
              <a:t>Draw a picture of how the product would be used</a:t>
            </a:r>
          </a:p>
          <a:p>
            <a:pPr>
              <a:buFont typeface="Arial" charset="0"/>
              <a:buChar char="•"/>
            </a:pPr>
            <a:endParaRPr lang="en-US" altLang="en-US" sz="2400" dirty="0"/>
          </a:p>
          <a:p>
            <a:pPr>
              <a:buFont typeface="Arial" charset="0"/>
              <a:buChar char="•"/>
            </a:pPr>
            <a:r>
              <a:rPr lang="en-US" altLang="en-US" sz="2400" dirty="0"/>
              <a:t>Write an advertising slogan or jingle so people will see how useful it will be</a:t>
            </a:r>
          </a:p>
          <a:p>
            <a:pPr>
              <a:buFont typeface="Arial" charset="0"/>
              <a:buChar char="•"/>
            </a:pPr>
            <a:endParaRPr lang="en-US" altLang="en-US" sz="2400" dirty="0"/>
          </a:p>
        </p:txBody>
      </p:sp>
      <p:pic>
        <p:nvPicPr>
          <p:cNvPr id="12292" name="Content Placeholder 7" descr="thinking out of the box.bmp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267200" cy="3297238"/>
          </a:xfrm>
        </p:spPr>
      </p:pic>
    </p:spTree>
    <p:extLst>
      <p:ext uri="{BB962C8B-B14F-4D97-AF65-F5344CB8AC3E}">
        <p14:creationId xmlns:p14="http://schemas.microsoft.com/office/powerpoint/2010/main" val="266131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943600" y="685800"/>
            <a:ext cx="2743200" cy="1143000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Examining Your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5" y="304800"/>
            <a:ext cx="5070475" cy="510540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Take a stroll through your STEM notebook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9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Think about the activities I engaged you in throughout this lesson: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9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Where were you most engaged and why?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Where did you struggle and why?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4414A611-FC1F-4140-836E-894A028CBF29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3317" name="Picture 4" descr="little boy with magnifying gla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90800"/>
            <a:ext cx="3403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2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Focus for the Lesson </a:t>
            </a:r>
            <a:br>
              <a:rPr lang="en-US" dirty="0" smtClean="0"/>
            </a:br>
            <a:r>
              <a:rPr lang="en-US" sz="3100" i="1" dirty="0" smtClean="0"/>
              <a:t>(How People Learn)</a:t>
            </a:r>
            <a:endParaRPr lang="en-US" sz="3100" i="1" dirty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8186738" cy="3575050"/>
          </a:xfrm>
        </p:spPr>
        <p:txBody>
          <a:bodyPr/>
          <a:lstStyle/>
          <a:p>
            <a:r>
              <a:rPr lang="en-US" altLang="en-US" sz="2800" i="1" smtClean="0"/>
              <a:t>Making observations</a:t>
            </a:r>
          </a:p>
          <a:p>
            <a:r>
              <a:rPr lang="en-US" altLang="en-US" sz="2800" i="1" smtClean="0"/>
              <a:t>Recording data</a:t>
            </a:r>
          </a:p>
          <a:p>
            <a:r>
              <a:rPr lang="en-US" altLang="en-US" sz="2800" i="1" smtClean="0"/>
              <a:t>Planning investigations</a:t>
            </a:r>
          </a:p>
          <a:p>
            <a:r>
              <a:rPr lang="en-US" altLang="en-US" sz="2800" i="1" smtClean="0"/>
              <a:t>Engineer a use that solves a problem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4BB73CF5-0E09-4196-A70C-389F014D6FFD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4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 Your STEM Notebook </a:t>
            </a:r>
            <a:br>
              <a:rPr lang="en-US" dirty="0" smtClean="0"/>
            </a:br>
            <a:r>
              <a:rPr lang="en-US" dirty="0" smtClean="0"/>
              <a:t>We Should See…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95300" y="914400"/>
            <a:ext cx="8153400" cy="3886200"/>
          </a:xfrm>
        </p:spPr>
        <p:txBody>
          <a:bodyPr/>
          <a:lstStyle/>
          <a:p>
            <a:endParaRPr lang="en-US" altLang="en-US" dirty="0" smtClean="0"/>
          </a:p>
          <a:p>
            <a:pPr lvl="1"/>
            <a:r>
              <a:rPr lang="en-US" altLang="en-US" dirty="0" smtClean="0"/>
              <a:t>Clearly written observations</a:t>
            </a:r>
          </a:p>
          <a:p>
            <a:pPr lvl="1"/>
            <a:r>
              <a:rPr lang="en-US" altLang="en-US" dirty="0" smtClean="0"/>
              <a:t>Drawings</a:t>
            </a:r>
          </a:p>
          <a:p>
            <a:pPr lvl="1"/>
            <a:r>
              <a:rPr lang="en-US" altLang="en-US" dirty="0" smtClean="0"/>
              <a:t>Information about the properties of the mystery powders</a:t>
            </a:r>
          </a:p>
          <a:p>
            <a:pPr lvl="1"/>
            <a:r>
              <a:rPr lang="en-US" altLang="en-US" dirty="0" smtClean="0"/>
              <a:t>Easy to understand and replicate investigation plans</a:t>
            </a:r>
          </a:p>
          <a:p>
            <a:pPr lvl="1"/>
            <a:r>
              <a:rPr lang="en-US" altLang="en-US" dirty="0" smtClean="0"/>
              <a:t>Record your thinking, thoughtful reflections on learning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71A09105-5D16-4EF2-878F-83D1B108A2E7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6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Final Things to Remember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414463" y="2520950"/>
            <a:ext cx="8186737" cy="3575050"/>
          </a:xfrm>
        </p:spPr>
        <p:txBody>
          <a:bodyPr/>
          <a:lstStyle/>
          <a:p>
            <a:r>
              <a:rPr lang="en-US" altLang="en-US" smtClean="0"/>
              <a:t>Group Work Norms</a:t>
            </a:r>
          </a:p>
          <a:p>
            <a:r>
              <a:rPr lang="en-US" altLang="en-US" smtClean="0"/>
              <a:t>Reminder of “Home base”</a:t>
            </a:r>
          </a:p>
          <a:p>
            <a:r>
              <a:rPr lang="en-US" altLang="en-US" smtClean="0"/>
              <a:t>Identify “Materials Managers”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230D5AF0-E688-4B80-B8D1-BE5C477DED70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3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Follow these directions: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altLang="en-US" smtClean="0"/>
              <a:t>Place 1 scoop of “mystery powder” onto your plate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altLang="en-US" smtClean="0"/>
              <a:t>Use hand lens to observe and then record the </a:t>
            </a:r>
            <a:r>
              <a:rPr lang="en-US" altLang="en-US" b="1" smtClean="0"/>
              <a:t>properties</a:t>
            </a:r>
            <a:r>
              <a:rPr lang="en-US" altLang="en-US" smtClean="0"/>
              <a:t> of the “mystery powder” 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altLang="en-US" smtClean="0"/>
              <a:t>Predict then record what will happen when you add water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6D2615AB-7088-4332-936B-7503ABE9D5E6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7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Follow these directions: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Now create 3 small piles of “mystery powder” on the plate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Add 1 spoonful of water on each pile – record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Predict and record what will happen when you add 1 T. water to each pile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Add another 1 T. water to each pile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Now…  what do you wonder about this powder?</a:t>
            </a:r>
            <a:endParaRPr lang="en-US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27A552C7-984C-421D-B760-645741D247E0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49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OPEN ENDED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Continue the investigation – this time without directions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6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Your goal – to find out as much as you can about what will happen when…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OPTIONS: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Adding different liquids (Salt solution or sugar solution)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Heating (use hot pads)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Cooling (use cold packs)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smtClean="0"/>
              <a:t>Something of your choice?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8259DED3-6ECD-4BDC-8752-06F1B10B7A42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02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OPEN ENDED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153400" cy="38862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Come up with a plan for how you will investigate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No right or wrong approach – just be safe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ALWAYS MAKE PREDICTIONS BEFORE TESTING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Proceed however you like but the group must agree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Watch the time and don’t spend too much time planning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When ready, send the Materials Manager to the table to get materials</a:t>
            </a:r>
            <a:endParaRPr lang="en-US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615CC707-728E-4F34-B42A-31536F5F8CA2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58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Hungry for More?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5" y="1752600"/>
            <a:ext cx="8186738" cy="35750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/>
              <a:t>Read the short informational piece – the content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/>
              <a:t>Answer the questions in your STEM Notebook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/>
              <a:t>Did the reading answer all your questions?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/>
              <a:t>Where might we go for additional answers?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fld id="{E9C95DC7-1864-4D51-82A4-28EC8B56F203}" type="slidenum">
              <a:rPr lang="en-US" altLang="en-US">
                <a:solidFill>
                  <a:srgbClr val="000000"/>
                </a:solidFill>
              </a:rPr>
              <a:pPr algn="l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38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NNL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NNL_Presentation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NNL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NNL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8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CC33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9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006600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0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3366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E7B900"/>
        </a:accent6>
        <a:hlink>
          <a:srgbClr val="008080"/>
        </a:hlink>
        <a:folHlink>
          <a:srgbClr val="99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1">
        <a:dk1>
          <a:srgbClr val="000000"/>
        </a:dk1>
        <a:lt1>
          <a:srgbClr val="FFFFFF"/>
        </a:lt1>
        <a:dk2>
          <a:srgbClr val="CB7023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NNL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NNL_Presentation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NNL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NNL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8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CC33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9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006600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0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3366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E7B900"/>
        </a:accent6>
        <a:hlink>
          <a:srgbClr val="008080"/>
        </a:hlink>
        <a:folHlink>
          <a:srgbClr val="99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1">
        <a:dk1>
          <a:srgbClr val="000000"/>
        </a:dk1>
        <a:lt1>
          <a:srgbClr val="FFFFFF"/>
        </a:lt1>
        <a:dk2>
          <a:srgbClr val="CB7023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4616</TotalTime>
  <Words>467</Words>
  <Application>Microsoft Office PowerPoint</Application>
  <PresentationFormat>On-screen Show (4:3)</PresentationFormat>
  <Paragraphs>89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PNNL_PowerPoint_Template</vt:lpstr>
      <vt:lpstr>1_PNNL_PowerPoint_Template</vt:lpstr>
      <vt:lpstr>MYSTERY POWDERS</vt:lpstr>
      <vt:lpstr>Focus for the Lesson  (How People Learn)</vt:lpstr>
      <vt:lpstr>In Your STEM Notebook  We Should See…</vt:lpstr>
      <vt:lpstr>Final Things to Remember</vt:lpstr>
      <vt:lpstr>Follow these directions:</vt:lpstr>
      <vt:lpstr>Follow these directions:</vt:lpstr>
      <vt:lpstr>OPEN ENDED EXPLORATION</vt:lpstr>
      <vt:lpstr>OPEN ENDED EXPLORATION</vt:lpstr>
      <vt:lpstr>Hungry for More?</vt:lpstr>
      <vt:lpstr>For My Assessment Pleasure…</vt:lpstr>
      <vt:lpstr>PowerPoint Presentation</vt:lpstr>
      <vt:lpstr>Examining Your Learning</vt:lpstr>
    </vt:vector>
  </TitlesOfParts>
  <Company>PNNL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Willcuts, Peggy M (Meredith)</cp:lastModifiedBy>
  <cp:revision>275</cp:revision>
  <dcterms:created xsi:type="dcterms:W3CDTF">2012-07-08T13:59:38Z</dcterms:created>
  <dcterms:modified xsi:type="dcterms:W3CDTF">2014-07-24T04:06:33Z</dcterms:modified>
</cp:coreProperties>
</file>